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4"/>
  </p:sldMasterIdLst>
  <p:notesMasterIdLst>
    <p:notesMasterId r:id="rId12"/>
  </p:notesMasterIdLst>
  <p:sldIdLst>
    <p:sldId id="288" r:id="rId5"/>
    <p:sldId id="273" r:id="rId6"/>
    <p:sldId id="285" r:id="rId7"/>
    <p:sldId id="286" r:id="rId8"/>
    <p:sldId id="291" r:id="rId9"/>
    <p:sldId id="290" r:id="rId10"/>
    <p:sldId id="292" r:id="rId11"/>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990000"/>
    <a:srgbClr val="0000FF"/>
    <a:srgbClr val="A5A5A5"/>
    <a:srgbClr val="FFF2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106AB4-B7F9-43E3-B5C0-0A5615BFFCB9}" v="9" dt="2026-05-08T07:38:51.8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AU"/>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16C32246-D176-48D5-A3D5-0A4FE5D20BFE}" type="datetimeFigureOut">
              <a:rPr lang="en-AU" smtClean="0"/>
              <a:t>9/05/2026</a:t>
            </a:fld>
            <a:endParaRPr lang="en-AU"/>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AU"/>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AU"/>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C69DD0A0-4826-4508-9446-09395BCB4E12}" type="slidenum">
              <a:rPr lang="en-AU" smtClean="0"/>
              <a:t>‹#›</a:t>
            </a:fld>
            <a:endParaRPr lang="en-AU"/>
          </a:p>
        </p:txBody>
      </p:sp>
    </p:spTree>
    <p:extLst>
      <p:ext uri="{BB962C8B-B14F-4D97-AF65-F5344CB8AC3E}">
        <p14:creationId xmlns:p14="http://schemas.microsoft.com/office/powerpoint/2010/main" val="3738188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25000"/>
            <a:lum/>
          </a:blip>
          <a:srcRect/>
          <a:stretch>
            <a:fillRect t="-38000" b="-3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D8C8ECC8-F53A-4039-8852-5E18B0977613}" type="datetimeFigureOut">
              <a:rPr lang="en-US" smtClean="0"/>
              <a:t>5/9/2026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EE1F1-EA3C-4B8F-8E2F-B51A16A4193B}" type="slidenum">
              <a:rPr lang="en-US" smtClean="0"/>
              <a:t>‹#›</a:t>
            </a:fld>
            <a:endParaRPr lang="en-US"/>
          </a:p>
        </p:txBody>
      </p:sp>
      <p:pic>
        <p:nvPicPr>
          <p:cNvPr id="10" name="Picture 9" descr="Logo&#10;&#10;AI-generated content may be incorrect.">
            <a:extLst>
              <a:ext uri="{FF2B5EF4-FFF2-40B4-BE49-F238E27FC236}">
                <a16:creationId xmlns:a16="http://schemas.microsoft.com/office/drawing/2014/main" id="{2B21DFE0-B3C6-AA36-6F90-EFF96B3714C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53730" y="0"/>
            <a:ext cx="1338269" cy="1335186"/>
          </a:xfrm>
          <a:prstGeom prst="rect">
            <a:avLst/>
          </a:prstGeom>
        </p:spPr>
      </p:pic>
    </p:spTree>
    <p:extLst>
      <p:ext uri="{BB962C8B-B14F-4D97-AF65-F5344CB8AC3E}">
        <p14:creationId xmlns:p14="http://schemas.microsoft.com/office/powerpoint/2010/main" val="3164653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C30B8E-A3AB-47E6-A2F4-FE72E472401E}" type="datetimeFigureOut">
              <a:rPr lang="en-US" smtClean="0"/>
              <a:t>5/9/2026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7E35B-EEA3-4D63-9FBF-09A394A5614E}" type="slidenum">
              <a:rPr lang="en-US" smtClean="0"/>
              <a:pPr/>
              <a:t>‹#›</a:t>
            </a:fld>
            <a:endParaRPr lang="en-US"/>
          </a:p>
        </p:txBody>
      </p:sp>
      <p:pic>
        <p:nvPicPr>
          <p:cNvPr id="7" name="Picture 6" descr="Logo&#10;&#10;AI-generated content may be incorrect.">
            <a:extLst>
              <a:ext uri="{FF2B5EF4-FFF2-40B4-BE49-F238E27FC236}">
                <a16:creationId xmlns:a16="http://schemas.microsoft.com/office/drawing/2014/main" id="{F4A186EC-3934-F4C2-26B0-4E926408FA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3730" y="0"/>
            <a:ext cx="1338269" cy="1335186"/>
          </a:xfrm>
          <a:prstGeom prst="rect">
            <a:avLst/>
          </a:prstGeom>
        </p:spPr>
      </p:pic>
    </p:spTree>
    <p:extLst>
      <p:ext uri="{BB962C8B-B14F-4D97-AF65-F5344CB8AC3E}">
        <p14:creationId xmlns:p14="http://schemas.microsoft.com/office/powerpoint/2010/main" val="3571264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C30B8E-A3AB-47E6-A2F4-FE72E472401E}" type="datetimeFigureOut">
              <a:rPr lang="en-US" smtClean="0"/>
              <a:t>5/9/2026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7E35B-EEA3-4D63-9FBF-09A394A5614E}" type="slidenum">
              <a:rPr lang="en-US" smtClean="0"/>
              <a:pPr/>
              <a:t>‹#›</a:t>
            </a:fld>
            <a:endParaRPr lang="en-US"/>
          </a:p>
        </p:txBody>
      </p:sp>
      <p:pic>
        <p:nvPicPr>
          <p:cNvPr id="7" name="Picture 6" descr="Logo&#10;&#10;AI-generated content may be incorrect.">
            <a:extLst>
              <a:ext uri="{FF2B5EF4-FFF2-40B4-BE49-F238E27FC236}">
                <a16:creationId xmlns:a16="http://schemas.microsoft.com/office/drawing/2014/main" id="{191487F2-4BD6-2E74-6990-E28CCE0682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3730" y="0"/>
            <a:ext cx="1338269" cy="1335186"/>
          </a:xfrm>
          <a:prstGeom prst="rect">
            <a:avLst/>
          </a:prstGeom>
        </p:spPr>
      </p:pic>
    </p:spTree>
    <p:extLst>
      <p:ext uri="{BB962C8B-B14F-4D97-AF65-F5344CB8AC3E}">
        <p14:creationId xmlns:p14="http://schemas.microsoft.com/office/powerpoint/2010/main" val="1856508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DDA77-3757-EF3B-B527-1E510F754E2C}"/>
              </a:ext>
            </a:extLst>
          </p:cNvPr>
          <p:cNvSpPr>
            <a:spLocks noGrp="1"/>
          </p:cNvSpPr>
          <p:nvPr>
            <p:ph type="title" hasCustomPrompt="1"/>
          </p:nvPr>
        </p:nvSpPr>
        <p:spPr>
          <a:xfrm>
            <a:off x="1028496" y="576263"/>
            <a:ext cx="10515600" cy="2852737"/>
          </a:xfrm>
        </p:spPr>
        <p:txBody>
          <a:bodyPr anchor="b"/>
          <a:lstStyle>
            <a:lvl1pPr algn="ctr">
              <a:defRPr sz="6000"/>
            </a:lvl1pPr>
          </a:lstStyle>
          <a:p>
            <a:r>
              <a:rPr lang="en-US"/>
              <a:t>Presentation</a:t>
            </a:r>
            <a:br>
              <a:rPr lang="en-US"/>
            </a:br>
            <a:endParaRPr lang="en-US"/>
          </a:p>
        </p:txBody>
      </p:sp>
      <p:sp>
        <p:nvSpPr>
          <p:cNvPr id="3" name="Text Placeholder 2">
            <a:extLst>
              <a:ext uri="{FF2B5EF4-FFF2-40B4-BE49-F238E27FC236}">
                <a16:creationId xmlns:a16="http://schemas.microsoft.com/office/drawing/2014/main" id="{E6BB0CAF-3C57-F822-4D2C-C3878F7CEF7E}"/>
              </a:ext>
            </a:extLst>
          </p:cNvPr>
          <p:cNvSpPr>
            <a:spLocks noGrp="1"/>
          </p:cNvSpPr>
          <p:nvPr>
            <p:ph type="body" idx="1" hasCustomPrompt="1"/>
          </p:nvPr>
        </p:nvSpPr>
        <p:spPr>
          <a:xfrm>
            <a:off x="1676400" y="4370387"/>
            <a:ext cx="10515600" cy="830877"/>
          </a:xfrm>
        </p:spPr>
        <p:txBody>
          <a:bodyPr/>
          <a:lstStyle>
            <a:lvl1pPr marL="0" indent="0" algn="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Presented by:</a:t>
            </a:r>
          </a:p>
        </p:txBody>
      </p:sp>
      <p:pic>
        <p:nvPicPr>
          <p:cNvPr id="4" name="Picture 3" descr="Logo&#10;&#10;AI-generated content may be incorrect.">
            <a:extLst>
              <a:ext uri="{FF2B5EF4-FFF2-40B4-BE49-F238E27FC236}">
                <a16:creationId xmlns:a16="http://schemas.microsoft.com/office/drawing/2014/main" id="{F1520BB3-B414-9A12-65D9-78C8AD9B9AC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53730" y="0"/>
            <a:ext cx="1338269" cy="1335186"/>
          </a:xfrm>
          <a:prstGeom prst="rect">
            <a:avLst/>
          </a:prstGeom>
        </p:spPr>
      </p:pic>
    </p:spTree>
    <p:extLst>
      <p:ext uri="{BB962C8B-B14F-4D97-AF65-F5344CB8AC3E}">
        <p14:creationId xmlns:p14="http://schemas.microsoft.com/office/powerpoint/2010/main" val="727842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BC30B8E-A3AB-47E6-A2F4-FE72E472401E}" type="datetimeFigureOut">
              <a:rPr lang="en-US" smtClean="0"/>
              <a:t>5/9/2026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A7E35B-EEA3-4D63-9FBF-09A394A5614E}" type="slidenum">
              <a:rPr lang="en-US" smtClean="0"/>
              <a:pPr/>
              <a:t>‹#›</a:t>
            </a:fld>
            <a:endParaRPr lang="en-US"/>
          </a:p>
        </p:txBody>
      </p:sp>
      <p:sp>
        <p:nvSpPr>
          <p:cNvPr id="6" name="Content Placeholder 2"/>
          <p:cNvSpPr>
            <a:spLocks noGrp="1"/>
          </p:cNvSpPr>
          <p:nvPr>
            <p:ph sz="half" idx="1"/>
          </p:nvPr>
        </p:nvSpPr>
        <p:spPr>
          <a:xfrm>
            <a:off x="838200" y="1187939"/>
            <a:ext cx="10515600" cy="4989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Logo&#10;&#10;AI-generated content may be incorrect.">
            <a:extLst>
              <a:ext uri="{FF2B5EF4-FFF2-40B4-BE49-F238E27FC236}">
                <a16:creationId xmlns:a16="http://schemas.microsoft.com/office/drawing/2014/main" id="{9AC1EF1A-4998-0B45-E24A-67DB4874F1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3730" y="0"/>
            <a:ext cx="1338269" cy="1335186"/>
          </a:xfrm>
          <a:prstGeom prst="rect">
            <a:avLst/>
          </a:prstGeom>
        </p:spPr>
      </p:pic>
    </p:spTree>
    <p:extLst>
      <p:ext uri="{BB962C8B-B14F-4D97-AF65-F5344CB8AC3E}">
        <p14:creationId xmlns:p14="http://schemas.microsoft.com/office/powerpoint/2010/main" val="1609117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C8ECC8-F53A-4039-8852-5E18B0977613}" type="datetimeFigureOut">
              <a:rPr lang="en-US" smtClean="0"/>
              <a:t>5/9/2026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7E35B-EEA3-4D63-9FBF-09A394A5614E}" type="slidenum">
              <a:rPr lang="en-US" smtClean="0"/>
              <a:t>‹#›</a:t>
            </a:fld>
            <a:endParaRPr lang="en-US"/>
          </a:p>
        </p:txBody>
      </p:sp>
      <p:pic>
        <p:nvPicPr>
          <p:cNvPr id="7" name="Picture 6" descr="Logo&#10;&#10;AI-generated content may be incorrect.">
            <a:extLst>
              <a:ext uri="{FF2B5EF4-FFF2-40B4-BE49-F238E27FC236}">
                <a16:creationId xmlns:a16="http://schemas.microsoft.com/office/drawing/2014/main" id="{291CBC0D-808F-55D7-C46C-874A70D5E3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3730" y="0"/>
            <a:ext cx="1338269" cy="1335186"/>
          </a:xfrm>
          <a:prstGeom prst="rect">
            <a:avLst/>
          </a:prstGeom>
        </p:spPr>
      </p:pic>
    </p:spTree>
    <p:extLst>
      <p:ext uri="{BB962C8B-B14F-4D97-AF65-F5344CB8AC3E}">
        <p14:creationId xmlns:p14="http://schemas.microsoft.com/office/powerpoint/2010/main" val="387032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203569"/>
            <a:ext cx="5181600" cy="49733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203569"/>
            <a:ext cx="5181600" cy="49733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C8ECC8-F53A-4039-8852-5E18B0977613}" type="datetimeFigureOut">
              <a:rPr lang="en-US" smtClean="0"/>
              <a:t>5/9/2026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A7E35B-EEA3-4D63-9FBF-09A394A5614E}" type="slidenum">
              <a:rPr lang="en-US" smtClean="0"/>
              <a:t>‹#›</a:t>
            </a:fld>
            <a:endParaRPr lang="en-US"/>
          </a:p>
        </p:txBody>
      </p:sp>
      <p:pic>
        <p:nvPicPr>
          <p:cNvPr id="8" name="Picture 7" descr="Logo&#10;&#10;AI-generated content may be incorrect.">
            <a:extLst>
              <a:ext uri="{FF2B5EF4-FFF2-40B4-BE49-F238E27FC236}">
                <a16:creationId xmlns:a16="http://schemas.microsoft.com/office/drawing/2014/main" id="{EF5458E5-2F9D-B951-CEFA-9B6D54B0F6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3730" y="0"/>
            <a:ext cx="1338269" cy="1335186"/>
          </a:xfrm>
          <a:prstGeom prst="rect">
            <a:avLst/>
          </a:prstGeom>
        </p:spPr>
      </p:pic>
    </p:spTree>
    <p:extLst>
      <p:ext uri="{BB962C8B-B14F-4D97-AF65-F5344CB8AC3E}">
        <p14:creationId xmlns:p14="http://schemas.microsoft.com/office/powerpoint/2010/main" val="2005742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7446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227866"/>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169859"/>
            <a:ext cx="5157787" cy="40198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227866"/>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169859"/>
            <a:ext cx="5183188" cy="40198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C8ECC8-F53A-4039-8852-5E18B0977613}" type="datetimeFigureOut">
              <a:rPr lang="en-US" smtClean="0"/>
              <a:t>5/9/2026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A7E35B-EEA3-4D63-9FBF-09A394A5614E}" type="slidenum">
              <a:rPr lang="en-US" smtClean="0"/>
              <a:t>‹#›</a:t>
            </a:fld>
            <a:endParaRPr lang="en-US"/>
          </a:p>
        </p:txBody>
      </p:sp>
      <p:pic>
        <p:nvPicPr>
          <p:cNvPr id="10" name="Picture 9" descr="Logo&#10;&#10;AI-generated content may be incorrect.">
            <a:extLst>
              <a:ext uri="{FF2B5EF4-FFF2-40B4-BE49-F238E27FC236}">
                <a16:creationId xmlns:a16="http://schemas.microsoft.com/office/drawing/2014/main" id="{48125B57-3A62-232A-D43C-9020CAA3DC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3730" y="0"/>
            <a:ext cx="1338269" cy="1335186"/>
          </a:xfrm>
          <a:prstGeom prst="rect">
            <a:avLst/>
          </a:prstGeom>
        </p:spPr>
      </p:pic>
    </p:spTree>
    <p:extLst>
      <p:ext uri="{BB962C8B-B14F-4D97-AF65-F5344CB8AC3E}">
        <p14:creationId xmlns:p14="http://schemas.microsoft.com/office/powerpoint/2010/main" val="3677322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8C8ECC8-F53A-4039-8852-5E18B0977613}" type="datetimeFigureOut">
              <a:rPr lang="en-US" smtClean="0"/>
              <a:t>5/9/2026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A7E35B-EEA3-4D63-9FBF-09A394A5614E}" type="slidenum">
              <a:rPr lang="en-US" smtClean="0"/>
              <a:t>‹#›</a:t>
            </a:fld>
            <a:endParaRPr lang="en-US"/>
          </a:p>
        </p:txBody>
      </p:sp>
      <p:pic>
        <p:nvPicPr>
          <p:cNvPr id="6" name="Picture 5" descr="Logo&#10;&#10;AI-generated content may be incorrect.">
            <a:extLst>
              <a:ext uri="{FF2B5EF4-FFF2-40B4-BE49-F238E27FC236}">
                <a16:creationId xmlns:a16="http://schemas.microsoft.com/office/drawing/2014/main" id="{7E8FBC37-9B31-ECF7-8E80-B8B47F2A9F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3730" y="0"/>
            <a:ext cx="1338269" cy="1335186"/>
          </a:xfrm>
          <a:prstGeom prst="rect">
            <a:avLst/>
          </a:prstGeom>
        </p:spPr>
      </p:pic>
    </p:spTree>
    <p:extLst>
      <p:ext uri="{BB962C8B-B14F-4D97-AF65-F5344CB8AC3E}">
        <p14:creationId xmlns:p14="http://schemas.microsoft.com/office/powerpoint/2010/main" val="156245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C8ECC8-F53A-4039-8852-5E18B0977613}" type="datetimeFigureOut">
              <a:rPr lang="en-US" smtClean="0"/>
              <a:t>5/9/2026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A7E35B-EEA3-4D63-9FBF-09A394A5614E}" type="slidenum">
              <a:rPr lang="en-US" smtClean="0"/>
              <a:t>‹#›</a:t>
            </a:fld>
            <a:endParaRPr lang="en-US"/>
          </a:p>
        </p:txBody>
      </p:sp>
      <p:pic>
        <p:nvPicPr>
          <p:cNvPr id="5" name="Picture 4" descr="Logo&#10;&#10;AI-generated content may be incorrect.">
            <a:extLst>
              <a:ext uri="{FF2B5EF4-FFF2-40B4-BE49-F238E27FC236}">
                <a16:creationId xmlns:a16="http://schemas.microsoft.com/office/drawing/2014/main" id="{A04FB25B-2DB6-D2A6-99DE-2C9EE82D65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3730" y="0"/>
            <a:ext cx="1338269" cy="1335186"/>
          </a:xfrm>
          <a:prstGeom prst="rect">
            <a:avLst/>
          </a:prstGeom>
        </p:spPr>
      </p:pic>
    </p:spTree>
    <p:extLst>
      <p:ext uri="{BB962C8B-B14F-4D97-AF65-F5344CB8AC3E}">
        <p14:creationId xmlns:p14="http://schemas.microsoft.com/office/powerpoint/2010/main" val="1410811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8C8ECC8-F53A-4039-8852-5E18B0977613}" type="datetimeFigureOut">
              <a:rPr lang="en-US" smtClean="0"/>
              <a:t>5/9/2026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A7E35B-EEA3-4D63-9FBF-09A394A5614E}" type="slidenum">
              <a:rPr lang="en-US" smtClean="0"/>
              <a:t>‹#›</a:t>
            </a:fld>
            <a:endParaRPr lang="en-US"/>
          </a:p>
        </p:txBody>
      </p:sp>
      <p:pic>
        <p:nvPicPr>
          <p:cNvPr id="8" name="Picture 7" descr="Logo&#10;&#10;AI-generated content may be incorrect.">
            <a:extLst>
              <a:ext uri="{FF2B5EF4-FFF2-40B4-BE49-F238E27FC236}">
                <a16:creationId xmlns:a16="http://schemas.microsoft.com/office/drawing/2014/main" id="{991FFF98-DFEB-368A-5267-28D41C6D45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3730" y="0"/>
            <a:ext cx="1338269" cy="1335186"/>
          </a:xfrm>
          <a:prstGeom prst="rect">
            <a:avLst/>
          </a:prstGeom>
        </p:spPr>
      </p:pic>
    </p:spTree>
    <p:extLst>
      <p:ext uri="{BB962C8B-B14F-4D97-AF65-F5344CB8AC3E}">
        <p14:creationId xmlns:p14="http://schemas.microsoft.com/office/powerpoint/2010/main" val="4099921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8C8ECC8-F53A-4039-8852-5E18B0977613}" type="datetimeFigureOut">
              <a:rPr lang="en-US" smtClean="0"/>
              <a:t>5/9/2026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A7E35B-EEA3-4D63-9FBF-09A394A5614E}" type="slidenum">
              <a:rPr lang="en-US" smtClean="0"/>
              <a:t>‹#›</a:t>
            </a:fld>
            <a:endParaRPr lang="en-US"/>
          </a:p>
        </p:txBody>
      </p:sp>
      <p:pic>
        <p:nvPicPr>
          <p:cNvPr id="8" name="Picture 7" descr="Logo&#10;&#10;AI-generated content may be incorrect.">
            <a:extLst>
              <a:ext uri="{FF2B5EF4-FFF2-40B4-BE49-F238E27FC236}">
                <a16:creationId xmlns:a16="http://schemas.microsoft.com/office/drawing/2014/main" id="{20C129B1-253B-7A2A-6F49-369284AB36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3730" y="0"/>
            <a:ext cx="1338269" cy="1335186"/>
          </a:xfrm>
          <a:prstGeom prst="rect">
            <a:avLst/>
          </a:prstGeom>
        </p:spPr>
      </p:pic>
    </p:spTree>
    <p:extLst>
      <p:ext uri="{BB962C8B-B14F-4D97-AF65-F5344CB8AC3E}">
        <p14:creationId xmlns:p14="http://schemas.microsoft.com/office/powerpoint/2010/main" val="1065659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25000"/>
            <a:lum/>
          </a:blip>
          <a:srcRect/>
          <a:stretch>
            <a:fillRect t="-38000" b="-3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71339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187939"/>
            <a:ext cx="10515600" cy="505655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BC30B8E-A3AB-47E6-A2F4-FE72E472401E}" type="datetimeFigureOut">
              <a:rPr lang="en-US" smtClean="0"/>
              <a:t>5/9/2026</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CA7E35B-EEA3-4D63-9FBF-09A394A5614E}" type="slidenum">
              <a:rPr lang="en-US" smtClean="0"/>
              <a:pPr/>
              <a:t>‹#›</a:t>
            </a:fld>
            <a:endParaRPr lang="en-US"/>
          </a:p>
        </p:txBody>
      </p:sp>
      <p:pic>
        <p:nvPicPr>
          <p:cNvPr id="7" name="Picture 6" descr="Diagram, venn diagram&#10;&#10;Description automatically generated">
            <a:extLst>
              <a:ext uri="{FF2B5EF4-FFF2-40B4-BE49-F238E27FC236}">
                <a16:creationId xmlns:a16="http://schemas.microsoft.com/office/drawing/2014/main" id="{006FCAF1-0E54-1F38-EE88-91F3AFAFA410}"/>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754379" y="-15975"/>
            <a:ext cx="1554480" cy="1498559"/>
          </a:xfrm>
          <a:prstGeom prst="rect">
            <a:avLst/>
          </a:prstGeom>
        </p:spPr>
      </p:pic>
    </p:spTree>
    <p:extLst>
      <p:ext uri="{BB962C8B-B14F-4D97-AF65-F5344CB8AC3E}">
        <p14:creationId xmlns:p14="http://schemas.microsoft.com/office/powerpoint/2010/main" val="314182326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661"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375"/>
        </a:spcBef>
        <a:spcAft>
          <a:spcPts val="600"/>
        </a:spcAft>
        <a:buFont typeface="Arial" panose="020B0604020202020204" pitchFamily="34" charset="0"/>
        <a:buChar char="•"/>
        <a:defRPr sz="2100" kern="1200">
          <a:solidFill>
            <a:srgbClr val="0000CC"/>
          </a:solidFill>
          <a:latin typeface="+mn-lt"/>
          <a:ea typeface="+mn-ea"/>
          <a:cs typeface="+mn-cs"/>
        </a:defRPr>
      </a:lvl1pPr>
      <a:lvl2pPr marL="514350" indent="-171450" algn="l" defTabSz="685800" rtl="0" eaLnBrk="1" latinLnBrk="0" hangingPunct="1">
        <a:lnSpc>
          <a:spcPct val="90000"/>
        </a:lnSpc>
        <a:spcBef>
          <a:spcPts val="375"/>
        </a:spcBef>
        <a:spcAft>
          <a:spcPts val="600"/>
        </a:spcAft>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spcAft>
          <a:spcPts val="600"/>
        </a:spcAft>
        <a:buFont typeface="Arial" panose="020B0604020202020204" pitchFamily="34" charset="0"/>
        <a:buChar char="•"/>
        <a:defRPr sz="1500" kern="1200">
          <a:solidFill>
            <a:srgbClr val="C00000"/>
          </a:solidFill>
          <a:latin typeface="+mn-lt"/>
          <a:ea typeface="+mn-ea"/>
          <a:cs typeface="+mn-cs"/>
        </a:defRPr>
      </a:lvl3pPr>
      <a:lvl4pPr marL="1200150" indent="-171450" algn="l" defTabSz="685800" rtl="0" eaLnBrk="1" latinLnBrk="0" hangingPunct="1">
        <a:lnSpc>
          <a:spcPct val="90000"/>
        </a:lnSpc>
        <a:spcBef>
          <a:spcPts val="375"/>
        </a:spcBef>
        <a:spcAft>
          <a:spcPts val="600"/>
        </a:spcAft>
        <a:buFont typeface="Arial" panose="020B0604020202020204" pitchFamily="34" charset="0"/>
        <a:buChar char="•"/>
        <a:defRPr sz="1350" kern="1200">
          <a:solidFill>
            <a:srgbClr val="006600"/>
          </a:solidFill>
          <a:latin typeface="+mn-lt"/>
          <a:ea typeface="+mn-ea"/>
          <a:cs typeface="+mn-cs"/>
        </a:defRPr>
      </a:lvl4pPr>
      <a:lvl5pPr marL="1543050" indent="-171450" algn="l" defTabSz="685800" rtl="0" eaLnBrk="1" latinLnBrk="0" hangingPunct="1">
        <a:lnSpc>
          <a:spcPct val="90000"/>
        </a:lnSpc>
        <a:spcBef>
          <a:spcPts val="375"/>
        </a:spcBef>
        <a:spcAft>
          <a:spcPts val="600"/>
        </a:spcAft>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5FE643-576E-00B8-7DD4-6C57D24B37C2}"/>
              </a:ext>
            </a:extLst>
          </p:cNvPr>
          <p:cNvSpPr>
            <a:spLocks noGrp="1"/>
          </p:cNvSpPr>
          <p:nvPr>
            <p:ph type="ctrTitle"/>
          </p:nvPr>
        </p:nvSpPr>
        <p:spPr/>
        <p:txBody>
          <a:bodyPr>
            <a:normAutofit/>
          </a:bodyPr>
          <a:lstStyle/>
          <a:p>
            <a:r>
              <a:rPr lang="en-US" sz="6000" dirty="0">
                <a:solidFill>
                  <a:srgbClr val="0000CC"/>
                </a:solidFill>
              </a:rPr>
              <a:t>DOA Budget Hearing</a:t>
            </a:r>
          </a:p>
        </p:txBody>
      </p:sp>
      <p:sp>
        <p:nvSpPr>
          <p:cNvPr id="5" name="Subtitle 4">
            <a:extLst>
              <a:ext uri="{FF2B5EF4-FFF2-40B4-BE49-F238E27FC236}">
                <a16:creationId xmlns:a16="http://schemas.microsoft.com/office/drawing/2014/main" id="{6BD1083B-B570-04E3-6639-28AD7C37EA95}"/>
              </a:ext>
            </a:extLst>
          </p:cNvPr>
          <p:cNvSpPr>
            <a:spLocks noGrp="1"/>
          </p:cNvSpPr>
          <p:nvPr>
            <p:ph type="subTitle" idx="1"/>
          </p:nvPr>
        </p:nvSpPr>
        <p:spPr/>
        <p:txBody>
          <a:bodyPr>
            <a:normAutofit/>
          </a:bodyPr>
          <a:lstStyle/>
          <a:p>
            <a:r>
              <a:rPr lang="en-US" sz="2400" dirty="0"/>
              <a:t>May 11, 2026</a:t>
            </a:r>
          </a:p>
        </p:txBody>
      </p:sp>
    </p:spTree>
    <p:extLst>
      <p:ext uri="{BB962C8B-B14F-4D97-AF65-F5344CB8AC3E}">
        <p14:creationId xmlns:p14="http://schemas.microsoft.com/office/powerpoint/2010/main" val="683628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9A3392-A8E4-8031-7C14-B22E5BBDDC68}"/>
              </a:ext>
            </a:extLst>
          </p:cNvPr>
          <p:cNvSpPr>
            <a:spLocks noGrp="1"/>
          </p:cNvSpPr>
          <p:nvPr>
            <p:ph type="title"/>
          </p:nvPr>
        </p:nvSpPr>
        <p:spPr>
          <a:xfrm>
            <a:off x="621385" y="20338"/>
            <a:ext cx="10515600" cy="894062"/>
          </a:xfrm>
        </p:spPr>
        <p:txBody>
          <a:bodyPr>
            <a:normAutofit/>
          </a:bodyPr>
          <a:lstStyle/>
          <a:p>
            <a:r>
              <a:rPr lang="en-US" sz="2400" b="1" dirty="0">
                <a:solidFill>
                  <a:srgbClr val="0000CC"/>
                </a:solidFill>
              </a:rPr>
              <a:t>2026 – 2027 Priorities</a:t>
            </a:r>
          </a:p>
        </p:txBody>
      </p:sp>
      <p:sp>
        <p:nvSpPr>
          <p:cNvPr id="2" name="Content Placeholder 2">
            <a:extLst>
              <a:ext uri="{FF2B5EF4-FFF2-40B4-BE49-F238E27FC236}">
                <a16:creationId xmlns:a16="http://schemas.microsoft.com/office/drawing/2014/main" id="{CEE66F83-DAAA-1795-F643-D53DF32666AB}"/>
              </a:ext>
            </a:extLst>
          </p:cNvPr>
          <p:cNvSpPr>
            <a:spLocks noGrp="1"/>
          </p:cNvSpPr>
          <p:nvPr>
            <p:ph sz="half" idx="1"/>
          </p:nvPr>
        </p:nvSpPr>
        <p:spPr>
          <a:xfrm>
            <a:off x="621382" y="832104"/>
            <a:ext cx="10676759" cy="5729821"/>
          </a:xfrm>
        </p:spPr>
        <p:txBody>
          <a:bodyPr vert="horz" lIns="91440" tIns="45720" rIns="91440" bIns="45720" rtlCol="0" anchor="t">
            <a:noAutofit/>
          </a:bodyPr>
          <a:lstStyle/>
          <a:p>
            <a:pPr>
              <a:lnSpc>
                <a:spcPct val="100000"/>
              </a:lnSpc>
              <a:spcAft>
                <a:spcPts val="900"/>
              </a:spcAft>
            </a:pPr>
            <a:r>
              <a:rPr lang="en-US" sz="1600" dirty="0">
                <a:solidFill>
                  <a:schemeClr val="tx1"/>
                </a:solidFill>
                <a:latin typeface="+mj-lt"/>
              </a:rPr>
              <a:t>Improve Financials Monitoring Tools with introduction of Budget Vs Actuals (Federal Expenditures – Fund 101) Reporting for Line Agencies, in addition to similar report for the General Fund introduced in 2025.</a:t>
            </a:r>
          </a:p>
          <a:p>
            <a:pPr>
              <a:lnSpc>
                <a:spcPct val="100000"/>
              </a:lnSpc>
              <a:spcAft>
                <a:spcPts val="900"/>
              </a:spcAft>
            </a:pPr>
            <a:r>
              <a:rPr lang="en-US" sz="1600" dirty="0">
                <a:solidFill>
                  <a:schemeClr val="tx1"/>
                </a:solidFill>
                <a:latin typeface="+mj-lt"/>
              </a:rPr>
              <a:t>Pursue enabling of Direct Debit (ACH Pull) for Tax Payments to support DRT with Tax Collection. </a:t>
            </a:r>
          </a:p>
          <a:p>
            <a:pPr>
              <a:lnSpc>
                <a:spcPct val="100000"/>
              </a:lnSpc>
              <a:spcAft>
                <a:spcPts val="900"/>
              </a:spcAft>
            </a:pPr>
            <a:r>
              <a:rPr lang="en-US" sz="1600" dirty="0">
                <a:solidFill>
                  <a:schemeClr val="tx1"/>
                </a:solidFill>
              </a:rPr>
              <a:t>Finalize Financial Statements Capability to ensure timely provision of Financial Statements for Annual Budget Reviews and to meet Audit timelines.</a:t>
            </a:r>
            <a:endParaRPr lang="en-US" sz="1600" dirty="0">
              <a:solidFill>
                <a:schemeClr val="tx1"/>
              </a:solidFill>
              <a:latin typeface="+mj-lt"/>
            </a:endParaRPr>
          </a:p>
          <a:p>
            <a:pPr>
              <a:lnSpc>
                <a:spcPct val="100000"/>
              </a:lnSpc>
              <a:spcAft>
                <a:spcPts val="900"/>
              </a:spcAft>
            </a:pPr>
            <a:r>
              <a:rPr lang="en-US" sz="1600" dirty="0">
                <a:solidFill>
                  <a:schemeClr val="tx1"/>
                </a:solidFill>
              </a:rPr>
              <a:t>Complete migration of All Line Agencies, Semi-Autonomous Agencies to paperless  Payroll System.</a:t>
            </a:r>
          </a:p>
          <a:p>
            <a:pPr>
              <a:lnSpc>
                <a:spcPct val="100000"/>
              </a:lnSpc>
              <a:spcAft>
                <a:spcPts val="900"/>
              </a:spcAft>
            </a:pPr>
            <a:r>
              <a:rPr lang="en-US" sz="1600" dirty="0">
                <a:solidFill>
                  <a:schemeClr val="tx1"/>
                </a:solidFill>
                <a:latin typeface="+mj-lt"/>
              </a:rPr>
              <a:t>Implement AI driven recruitment application evaluation system and paperless interview notification system.</a:t>
            </a:r>
          </a:p>
          <a:p>
            <a:pPr>
              <a:lnSpc>
                <a:spcPct val="100000"/>
              </a:lnSpc>
              <a:spcAft>
                <a:spcPts val="900"/>
              </a:spcAft>
            </a:pPr>
            <a:r>
              <a:rPr lang="en-US" sz="1600" dirty="0">
                <a:solidFill>
                  <a:schemeClr val="tx1"/>
                </a:solidFill>
                <a:latin typeface="+mj-lt"/>
              </a:rPr>
              <a:t>Centralization of Procurement enhanced compliance, standardization, and purchasing effectiveness across departments.</a:t>
            </a:r>
          </a:p>
          <a:p>
            <a:pPr>
              <a:lnSpc>
                <a:spcPct val="100000"/>
              </a:lnSpc>
              <a:spcAft>
                <a:spcPts val="900"/>
              </a:spcAft>
            </a:pPr>
            <a:r>
              <a:rPr lang="en-US" sz="1600" dirty="0">
                <a:solidFill>
                  <a:schemeClr val="tx1"/>
                </a:solidFill>
                <a:latin typeface="+mj-lt"/>
              </a:rPr>
              <a:t>Modernization of Surplus Property and Inventory Management through the establishment of tracking systems, increased reuse across departments, expansion of surplus sales, and improved purchasing of supplies for the government store to maximize value, reduce waste, and strengthen operational efficiency.</a:t>
            </a:r>
          </a:p>
          <a:p>
            <a:pPr>
              <a:lnSpc>
                <a:spcPct val="100000"/>
              </a:lnSpc>
              <a:spcAft>
                <a:spcPts val="900"/>
              </a:spcAft>
            </a:pPr>
            <a:r>
              <a:rPr lang="en-US" sz="1600" dirty="0">
                <a:solidFill>
                  <a:schemeClr val="tx1"/>
                </a:solidFill>
                <a:latin typeface="+mj-lt"/>
              </a:rPr>
              <a:t>Better utilization of GFMIS with focus on resolving issues flagged via User’s Service Requests and implement process improvements and progress completion remaining modules.</a:t>
            </a:r>
          </a:p>
          <a:p>
            <a:pPr>
              <a:lnSpc>
                <a:spcPct val="100000"/>
              </a:lnSpc>
              <a:spcAft>
                <a:spcPts val="900"/>
              </a:spcAft>
            </a:pPr>
            <a:r>
              <a:rPr lang="en-US" sz="1600" dirty="0">
                <a:solidFill>
                  <a:schemeClr val="tx1"/>
                </a:solidFill>
                <a:latin typeface="+mj-lt"/>
              </a:rPr>
              <a:t>Multi-Year contracting for the Third-Party Administrators (TPA).</a:t>
            </a:r>
          </a:p>
          <a:p>
            <a:pPr>
              <a:lnSpc>
                <a:spcPct val="100000"/>
              </a:lnSpc>
              <a:spcAft>
                <a:spcPts val="900"/>
              </a:spcAft>
            </a:pPr>
            <a:r>
              <a:rPr lang="en-US" sz="1600" dirty="0">
                <a:solidFill>
                  <a:schemeClr val="tx1"/>
                </a:solidFill>
                <a:latin typeface="+mj-lt"/>
              </a:rPr>
              <a:t>Issuance of the life insurance RFP, contractual award, and change in statute to increase the Basic 10k.</a:t>
            </a:r>
          </a:p>
          <a:p>
            <a:pPr>
              <a:lnSpc>
                <a:spcPct val="100000"/>
              </a:lnSpc>
              <a:spcAft>
                <a:spcPts val="900"/>
              </a:spcAft>
            </a:pPr>
            <a:r>
              <a:rPr lang="en-US" sz="1600" dirty="0">
                <a:solidFill>
                  <a:schemeClr val="tx1"/>
                </a:solidFill>
                <a:latin typeface="+mj-lt"/>
              </a:rPr>
              <a:t>Optimize Medical Enrollment of Medicare Eligible and Non-Medicare eligible subscribers.</a:t>
            </a:r>
            <a:endParaRPr lang="en-US" sz="1600" dirty="0"/>
          </a:p>
        </p:txBody>
      </p:sp>
    </p:spTree>
    <p:extLst>
      <p:ext uri="{BB962C8B-B14F-4D97-AF65-F5344CB8AC3E}">
        <p14:creationId xmlns:p14="http://schemas.microsoft.com/office/powerpoint/2010/main" val="3433427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0ED12-DEFC-B573-C829-028FC3537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E7D8C7D-9AF2-21D4-6959-0F857E9D9DEA}"/>
              </a:ext>
            </a:extLst>
          </p:cNvPr>
          <p:cNvSpPr>
            <a:spLocks noGrp="1"/>
          </p:cNvSpPr>
          <p:nvPr>
            <p:ph type="title"/>
          </p:nvPr>
        </p:nvSpPr>
        <p:spPr>
          <a:xfrm>
            <a:off x="621385" y="120922"/>
            <a:ext cx="10515600" cy="913970"/>
          </a:xfrm>
        </p:spPr>
        <p:txBody>
          <a:bodyPr>
            <a:normAutofit/>
          </a:bodyPr>
          <a:lstStyle/>
          <a:p>
            <a:r>
              <a:rPr lang="en-US" sz="2400" b="1" dirty="0">
                <a:solidFill>
                  <a:srgbClr val="0000CC"/>
                </a:solidFill>
              </a:rPr>
              <a:t>2026 - 2027 Challenges</a:t>
            </a:r>
          </a:p>
        </p:txBody>
      </p:sp>
      <p:sp>
        <p:nvSpPr>
          <p:cNvPr id="2" name="Content Placeholder 2">
            <a:extLst>
              <a:ext uri="{FF2B5EF4-FFF2-40B4-BE49-F238E27FC236}">
                <a16:creationId xmlns:a16="http://schemas.microsoft.com/office/drawing/2014/main" id="{6FB119BD-1368-F14A-54B3-7EB158AB0F55}"/>
              </a:ext>
            </a:extLst>
          </p:cNvPr>
          <p:cNvSpPr>
            <a:spLocks noGrp="1"/>
          </p:cNvSpPr>
          <p:nvPr>
            <p:ph sz="half" idx="1"/>
          </p:nvPr>
        </p:nvSpPr>
        <p:spPr>
          <a:xfrm>
            <a:off x="621382" y="1157440"/>
            <a:ext cx="10676759" cy="4947938"/>
          </a:xfrm>
        </p:spPr>
        <p:txBody>
          <a:bodyPr vert="horz" lIns="91440" tIns="45720" rIns="91440" bIns="45720" rtlCol="0" anchor="t">
            <a:normAutofit/>
          </a:bodyPr>
          <a:lstStyle/>
          <a:p>
            <a:pPr>
              <a:lnSpc>
                <a:spcPct val="100000"/>
              </a:lnSpc>
              <a:spcAft>
                <a:spcPts val="1200"/>
              </a:spcAft>
            </a:pPr>
            <a:r>
              <a:rPr lang="en-US" sz="1700" dirty="0">
                <a:solidFill>
                  <a:schemeClr val="tx1"/>
                </a:solidFill>
                <a:latin typeface="+mj-lt"/>
              </a:rPr>
              <a:t>As procurement workload continues to grow, allocating adequate resources is critical to improve turnaround times.</a:t>
            </a:r>
          </a:p>
          <a:p>
            <a:pPr>
              <a:lnSpc>
                <a:spcPct val="100000"/>
              </a:lnSpc>
              <a:spcAft>
                <a:spcPts val="1200"/>
              </a:spcAft>
            </a:pPr>
            <a:r>
              <a:rPr lang="en-US" sz="1700" dirty="0">
                <a:solidFill>
                  <a:schemeClr val="tx1"/>
                </a:solidFill>
                <a:latin typeface="+mj-lt"/>
              </a:rPr>
              <a:t>The achievement of a unified digital records management system remains a key a challenge as we strive to improve accessibility, strengthen data security, and meet compliance requirements across departments.</a:t>
            </a:r>
          </a:p>
          <a:p>
            <a:pPr>
              <a:lnSpc>
                <a:spcPct val="100000"/>
              </a:lnSpc>
              <a:spcAft>
                <a:spcPts val="1200"/>
              </a:spcAft>
            </a:pPr>
            <a:r>
              <a:rPr lang="en-US" sz="1700" dirty="0">
                <a:solidFill>
                  <a:schemeClr val="tx1"/>
                </a:solidFill>
                <a:latin typeface="+mj-lt"/>
              </a:rPr>
              <a:t>Management of Federal Grants with additional requirements, justification of expenditures and with restricted access. </a:t>
            </a:r>
          </a:p>
          <a:p>
            <a:pPr>
              <a:lnSpc>
                <a:spcPct val="100000"/>
              </a:lnSpc>
              <a:spcAft>
                <a:spcPts val="1200"/>
              </a:spcAft>
            </a:pPr>
            <a:r>
              <a:rPr lang="en-US" sz="1700" dirty="0">
                <a:solidFill>
                  <a:schemeClr val="tx1"/>
                </a:solidFill>
                <a:latin typeface="+mj-lt"/>
              </a:rPr>
              <a:t>Continued efforts to support Line Agencies better manage payment, procurement and recruitment process.</a:t>
            </a:r>
          </a:p>
          <a:p>
            <a:pPr>
              <a:lnSpc>
                <a:spcPct val="100000"/>
              </a:lnSpc>
              <a:spcAft>
                <a:spcPts val="1200"/>
              </a:spcAft>
            </a:pPr>
            <a:r>
              <a:rPr lang="en-US" sz="1700" dirty="0">
                <a:solidFill>
                  <a:schemeClr val="tx1"/>
                </a:solidFill>
                <a:latin typeface="+mj-lt"/>
              </a:rPr>
              <a:t>Timely and Accurate Reporting from Agencies regarding Insurance enrollment, terminations and payments.</a:t>
            </a:r>
          </a:p>
          <a:p>
            <a:pPr>
              <a:lnSpc>
                <a:spcPct val="100000"/>
              </a:lnSpc>
              <a:spcAft>
                <a:spcPts val="1200"/>
              </a:spcAft>
            </a:pPr>
            <a:r>
              <a:rPr lang="en-US" sz="1700" dirty="0">
                <a:solidFill>
                  <a:schemeClr val="tx1"/>
                </a:solidFill>
                <a:latin typeface="+mj-lt"/>
              </a:rPr>
              <a:t>Centralization of Insurance processing of Defined Contribution Retirees and Survivors.</a:t>
            </a:r>
          </a:p>
          <a:p>
            <a:pPr>
              <a:lnSpc>
                <a:spcPct val="100000"/>
              </a:lnSpc>
              <a:spcAft>
                <a:spcPts val="1200"/>
              </a:spcAft>
            </a:pPr>
            <a:r>
              <a:rPr lang="en-US" sz="1700" dirty="0">
                <a:solidFill>
                  <a:schemeClr val="tx1"/>
                </a:solidFill>
                <a:latin typeface="+mj-lt"/>
              </a:rPr>
              <a:t>Separation of senior staff and succession plan implementation.</a:t>
            </a:r>
          </a:p>
          <a:p>
            <a:pPr>
              <a:lnSpc>
                <a:spcPct val="100000"/>
              </a:lnSpc>
              <a:spcAft>
                <a:spcPts val="1200"/>
              </a:spcAft>
            </a:pPr>
            <a:r>
              <a:rPr lang="en-US" sz="1700" dirty="0">
                <a:solidFill>
                  <a:schemeClr val="tx1"/>
                </a:solidFill>
                <a:latin typeface="+mj-lt"/>
              </a:rPr>
              <a:t>Availability of qualified and experienced professionals for specialized roles required to resource the Department of Administration.</a:t>
            </a:r>
            <a:endParaRPr lang="en-US" sz="1700" dirty="0"/>
          </a:p>
        </p:txBody>
      </p:sp>
    </p:spTree>
    <p:extLst>
      <p:ext uri="{BB962C8B-B14F-4D97-AF65-F5344CB8AC3E}">
        <p14:creationId xmlns:p14="http://schemas.microsoft.com/office/powerpoint/2010/main" val="3204954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91C43292-C773-7A6A-7917-FD98138BFCA2}"/>
              </a:ext>
            </a:extLst>
          </p:cNvPr>
          <p:cNvSpPr>
            <a:spLocks noGrp="1"/>
          </p:cNvSpPr>
          <p:nvPr>
            <p:ph type="title"/>
          </p:nvPr>
        </p:nvSpPr>
        <p:spPr>
          <a:xfrm>
            <a:off x="541604" y="118872"/>
            <a:ext cx="10515600" cy="448056"/>
          </a:xfrm>
        </p:spPr>
        <p:txBody>
          <a:bodyPr>
            <a:normAutofit fontScale="90000"/>
          </a:bodyPr>
          <a:lstStyle/>
          <a:p>
            <a:r>
              <a:rPr lang="en-US" sz="2700" b="1" dirty="0">
                <a:solidFill>
                  <a:srgbClr val="0000CC"/>
                </a:solidFill>
              </a:rPr>
              <a:t>1H2026 General Fund Revenues</a:t>
            </a:r>
          </a:p>
        </p:txBody>
      </p:sp>
      <p:pic>
        <p:nvPicPr>
          <p:cNvPr id="4" name="Picture 3">
            <a:extLst>
              <a:ext uri="{FF2B5EF4-FFF2-40B4-BE49-F238E27FC236}">
                <a16:creationId xmlns:a16="http://schemas.microsoft.com/office/drawing/2014/main" id="{7F872962-3B6F-9D01-EE38-843FC73792E3}"/>
              </a:ext>
            </a:extLst>
          </p:cNvPr>
          <p:cNvPicPr>
            <a:picLocks noChangeAspect="1"/>
          </p:cNvPicPr>
          <p:nvPr/>
        </p:nvPicPr>
        <p:blipFill>
          <a:blip r:embed="rId2"/>
          <a:stretch>
            <a:fillRect/>
          </a:stretch>
        </p:blipFill>
        <p:spPr>
          <a:xfrm>
            <a:off x="274321" y="493776"/>
            <a:ext cx="11503151" cy="6307519"/>
          </a:xfrm>
          <a:prstGeom prst="rect">
            <a:avLst/>
          </a:prstGeom>
        </p:spPr>
      </p:pic>
    </p:spTree>
    <p:extLst>
      <p:ext uri="{BB962C8B-B14F-4D97-AF65-F5344CB8AC3E}">
        <p14:creationId xmlns:p14="http://schemas.microsoft.com/office/powerpoint/2010/main" val="1798632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52AB28-0535-A1AF-9AC2-0CE17CEBA7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8B5DD9-03D8-0684-5110-D67319A8D5BF}"/>
              </a:ext>
            </a:extLst>
          </p:cNvPr>
          <p:cNvSpPr>
            <a:spLocks noGrp="1"/>
          </p:cNvSpPr>
          <p:nvPr>
            <p:ph type="title"/>
          </p:nvPr>
        </p:nvSpPr>
        <p:spPr>
          <a:xfrm>
            <a:off x="838200" y="165957"/>
            <a:ext cx="10515600" cy="276805"/>
          </a:xfrm>
        </p:spPr>
        <p:txBody>
          <a:bodyPr>
            <a:noAutofit/>
          </a:bodyPr>
          <a:lstStyle/>
          <a:p>
            <a:r>
              <a:rPr lang="en-US" sz="2400" b="1" dirty="0">
                <a:solidFill>
                  <a:srgbClr val="0000CC"/>
                </a:solidFill>
              </a:rPr>
              <a:t>1H2026 General Fund Expenditures</a:t>
            </a:r>
            <a:endParaRPr lang="en-GU" sz="2400" dirty="0"/>
          </a:p>
        </p:txBody>
      </p:sp>
      <p:pic>
        <p:nvPicPr>
          <p:cNvPr id="6" name="Picture 5">
            <a:extLst>
              <a:ext uri="{FF2B5EF4-FFF2-40B4-BE49-F238E27FC236}">
                <a16:creationId xmlns:a16="http://schemas.microsoft.com/office/drawing/2014/main" id="{85361B27-5475-2018-8EB7-3AFCC74C9EA1}"/>
              </a:ext>
            </a:extLst>
          </p:cNvPr>
          <p:cNvPicPr>
            <a:picLocks noChangeAspect="1"/>
          </p:cNvPicPr>
          <p:nvPr/>
        </p:nvPicPr>
        <p:blipFill>
          <a:blip r:embed="rId2"/>
          <a:stretch>
            <a:fillRect/>
          </a:stretch>
        </p:blipFill>
        <p:spPr>
          <a:xfrm>
            <a:off x="676656" y="442762"/>
            <a:ext cx="10415016" cy="6368396"/>
          </a:xfrm>
          <a:prstGeom prst="rect">
            <a:avLst/>
          </a:prstGeom>
        </p:spPr>
      </p:pic>
    </p:spTree>
    <p:extLst>
      <p:ext uri="{BB962C8B-B14F-4D97-AF65-F5344CB8AC3E}">
        <p14:creationId xmlns:p14="http://schemas.microsoft.com/office/powerpoint/2010/main" val="1903952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DB5EA-4583-E566-C9B0-674B84F01EAA}"/>
              </a:ext>
            </a:extLst>
          </p:cNvPr>
          <p:cNvSpPr>
            <a:spLocks noGrp="1"/>
          </p:cNvSpPr>
          <p:nvPr>
            <p:ph type="title"/>
          </p:nvPr>
        </p:nvSpPr>
        <p:spPr>
          <a:xfrm>
            <a:off x="838200" y="145671"/>
            <a:ext cx="10515600" cy="713396"/>
          </a:xfrm>
        </p:spPr>
        <p:txBody>
          <a:bodyPr>
            <a:normAutofit/>
          </a:bodyPr>
          <a:lstStyle/>
          <a:p>
            <a:r>
              <a:rPr lang="en-US" sz="2400" b="1" dirty="0">
                <a:solidFill>
                  <a:srgbClr val="0000CC"/>
                </a:solidFill>
              </a:rPr>
              <a:t>FY27 Budget Request</a:t>
            </a:r>
            <a:endParaRPr lang="en-GU" sz="2400" dirty="0"/>
          </a:p>
        </p:txBody>
      </p:sp>
      <p:pic>
        <p:nvPicPr>
          <p:cNvPr id="8" name="Picture 7">
            <a:extLst>
              <a:ext uri="{FF2B5EF4-FFF2-40B4-BE49-F238E27FC236}">
                <a16:creationId xmlns:a16="http://schemas.microsoft.com/office/drawing/2014/main" id="{87B61B74-BE1E-4537-B1B7-DD070D570D19}"/>
              </a:ext>
            </a:extLst>
          </p:cNvPr>
          <p:cNvPicPr>
            <a:picLocks noChangeAspect="1"/>
          </p:cNvPicPr>
          <p:nvPr/>
        </p:nvPicPr>
        <p:blipFill>
          <a:blip r:embed="rId2"/>
          <a:stretch>
            <a:fillRect/>
          </a:stretch>
        </p:blipFill>
        <p:spPr>
          <a:xfrm>
            <a:off x="245284" y="1051560"/>
            <a:ext cx="11692931" cy="5358384"/>
          </a:xfrm>
          <a:prstGeom prst="rect">
            <a:avLst/>
          </a:prstGeom>
        </p:spPr>
      </p:pic>
    </p:spTree>
    <p:extLst>
      <p:ext uri="{BB962C8B-B14F-4D97-AF65-F5344CB8AC3E}">
        <p14:creationId xmlns:p14="http://schemas.microsoft.com/office/powerpoint/2010/main" val="2184780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6D616-13ED-1895-A273-D485E918DD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229E86-570F-3863-05E1-4CE8FEB58519}"/>
              </a:ext>
            </a:extLst>
          </p:cNvPr>
          <p:cNvSpPr>
            <a:spLocks noGrp="1"/>
          </p:cNvSpPr>
          <p:nvPr>
            <p:ph type="title"/>
          </p:nvPr>
        </p:nvSpPr>
        <p:spPr/>
        <p:txBody>
          <a:bodyPr>
            <a:normAutofit/>
          </a:bodyPr>
          <a:lstStyle/>
          <a:p>
            <a:r>
              <a:rPr lang="en-US" sz="2400" b="1" dirty="0">
                <a:solidFill>
                  <a:srgbClr val="0000CC"/>
                </a:solidFill>
              </a:rPr>
              <a:t>FY2026 DOA Activities</a:t>
            </a:r>
            <a:endParaRPr lang="en-GU" sz="2400" dirty="0"/>
          </a:p>
        </p:txBody>
      </p:sp>
      <p:graphicFrame>
        <p:nvGraphicFramePr>
          <p:cNvPr id="5" name="Content Placeholder 4">
            <a:extLst>
              <a:ext uri="{FF2B5EF4-FFF2-40B4-BE49-F238E27FC236}">
                <a16:creationId xmlns:a16="http://schemas.microsoft.com/office/drawing/2014/main" id="{1AEA0577-B672-B6CD-6162-DD1833BC8C34}"/>
              </a:ext>
            </a:extLst>
          </p:cNvPr>
          <p:cNvGraphicFramePr>
            <a:graphicFrameLocks noGrp="1"/>
          </p:cNvGraphicFramePr>
          <p:nvPr>
            <p:ph sz="half" idx="1"/>
            <p:extLst>
              <p:ext uri="{D42A27DB-BD31-4B8C-83A1-F6EECF244321}">
                <p14:modId xmlns:p14="http://schemas.microsoft.com/office/powerpoint/2010/main" val="1812604687"/>
              </p:ext>
            </p:extLst>
          </p:nvPr>
        </p:nvGraphicFramePr>
        <p:xfrm>
          <a:off x="504444" y="1269746"/>
          <a:ext cx="11183112" cy="3299206"/>
        </p:xfrm>
        <a:graphic>
          <a:graphicData uri="http://schemas.openxmlformats.org/drawingml/2006/table">
            <a:tbl>
              <a:tblPr firstRow="1" bandRow="1">
                <a:tableStyleId>{5C22544A-7EE6-4342-B048-85BDC9FD1C3A}</a:tableStyleId>
              </a:tblPr>
              <a:tblGrid>
                <a:gridCol w="4834922">
                  <a:extLst>
                    <a:ext uri="{9D8B030D-6E8A-4147-A177-3AD203B41FA5}">
                      <a16:colId xmlns:a16="http://schemas.microsoft.com/office/drawing/2014/main" val="3581287078"/>
                    </a:ext>
                  </a:extLst>
                </a:gridCol>
                <a:gridCol w="2882116">
                  <a:extLst>
                    <a:ext uri="{9D8B030D-6E8A-4147-A177-3AD203B41FA5}">
                      <a16:colId xmlns:a16="http://schemas.microsoft.com/office/drawing/2014/main" val="1289506019"/>
                    </a:ext>
                  </a:extLst>
                </a:gridCol>
                <a:gridCol w="3466074">
                  <a:extLst>
                    <a:ext uri="{9D8B030D-6E8A-4147-A177-3AD203B41FA5}">
                      <a16:colId xmlns:a16="http://schemas.microsoft.com/office/drawing/2014/main" val="3980593206"/>
                    </a:ext>
                  </a:extLst>
                </a:gridCol>
              </a:tblGrid>
              <a:tr h="370840">
                <a:tc>
                  <a:txBody>
                    <a:bodyPr/>
                    <a:lstStyle/>
                    <a:p>
                      <a:endParaRPr lang="en-GU" sz="3600" dirty="0"/>
                    </a:p>
                  </a:txBody>
                  <a:tcPr/>
                </a:tc>
                <a:tc gridSpan="2">
                  <a:txBody>
                    <a:bodyPr/>
                    <a:lstStyle/>
                    <a:p>
                      <a:pPr algn="ctr"/>
                      <a:r>
                        <a:rPr lang="en-US" sz="3600" dirty="0"/>
                        <a:t>1H2026</a:t>
                      </a:r>
                      <a:endParaRPr lang="en-GU" sz="3600" dirty="0"/>
                    </a:p>
                  </a:txBody>
                  <a:tcPr/>
                </a:tc>
                <a:tc hMerge="1">
                  <a:txBody>
                    <a:bodyPr/>
                    <a:lstStyle/>
                    <a:p>
                      <a:endParaRPr lang="en-GU" dirty="0"/>
                    </a:p>
                  </a:txBody>
                  <a:tcPr/>
                </a:tc>
                <a:extLst>
                  <a:ext uri="{0D108BD9-81ED-4DB2-BD59-A6C34878D82A}">
                    <a16:rowId xmlns:a16="http://schemas.microsoft.com/office/drawing/2014/main" val="724066550"/>
                  </a:ext>
                </a:extLst>
              </a:tr>
              <a:tr h="370840">
                <a:tc>
                  <a:txBody>
                    <a:bodyPr/>
                    <a:lstStyle/>
                    <a:p>
                      <a:endParaRPr lang="en-GU" sz="2800" dirty="0"/>
                    </a:p>
                  </a:txBody>
                  <a:tcPr/>
                </a:tc>
                <a:tc>
                  <a:txBody>
                    <a:bodyPr/>
                    <a:lstStyle/>
                    <a:p>
                      <a:r>
                        <a:rPr lang="en-US" sz="2800" dirty="0"/>
                        <a:t>No (#)</a:t>
                      </a:r>
                      <a:endParaRPr lang="en-GU" sz="2800" dirty="0"/>
                    </a:p>
                  </a:txBody>
                  <a:tcPr/>
                </a:tc>
                <a:tc>
                  <a:txBody>
                    <a:bodyPr/>
                    <a:lstStyle/>
                    <a:p>
                      <a:r>
                        <a:rPr lang="en-US" sz="2800" dirty="0"/>
                        <a:t>Value ($$)</a:t>
                      </a:r>
                      <a:endParaRPr lang="en-GU" sz="2800" dirty="0"/>
                    </a:p>
                  </a:txBody>
                  <a:tcPr/>
                </a:tc>
                <a:extLst>
                  <a:ext uri="{0D108BD9-81ED-4DB2-BD59-A6C34878D82A}">
                    <a16:rowId xmlns:a16="http://schemas.microsoft.com/office/drawing/2014/main" val="3757167698"/>
                  </a:ext>
                </a:extLst>
              </a:tr>
              <a:tr h="533654">
                <a:tc>
                  <a:txBody>
                    <a:bodyPr/>
                    <a:lstStyle/>
                    <a:p>
                      <a:r>
                        <a:rPr lang="en-US" sz="2800" dirty="0"/>
                        <a:t>Treasurer of Guam Collections</a:t>
                      </a:r>
                      <a:endParaRPr lang="en-GU" sz="2800" dirty="0"/>
                    </a:p>
                  </a:txBody>
                  <a:tcPr/>
                </a:tc>
                <a:tc>
                  <a:txBody>
                    <a:bodyPr/>
                    <a:lstStyle/>
                    <a:p>
                      <a:r>
                        <a:rPr lang="en-US" sz="2800" dirty="0"/>
                        <a:t>266,530</a:t>
                      </a:r>
                      <a:endParaRPr lang="en-GU" sz="2800" dirty="0"/>
                    </a:p>
                  </a:txBody>
                  <a:tcPr/>
                </a:tc>
                <a:tc>
                  <a:txBody>
                    <a:bodyPr/>
                    <a:lstStyle/>
                    <a:p>
                      <a:r>
                        <a:rPr lang="en-US" sz="2800" dirty="0"/>
                        <a:t>493,366,709</a:t>
                      </a:r>
                      <a:endParaRPr lang="en-GU" sz="2800" dirty="0"/>
                    </a:p>
                  </a:txBody>
                  <a:tcPr/>
                </a:tc>
                <a:extLst>
                  <a:ext uri="{0D108BD9-81ED-4DB2-BD59-A6C34878D82A}">
                    <a16:rowId xmlns:a16="http://schemas.microsoft.com/office/drawing/2014/main" val="3019618389"/>
                  </a:ext>
                </a:extLst>
              </a:tr>
              <a:tr h="570992">
                <a:tc>
                  <a:txBody>
                    <a:bodyPr/>
                    <a:lstStyle/>
                    <a:p>
                      <a:r>
                        <a:rPr lang="en-US" sz="2800" dirty="0"/>
                        <a:t>Invoices &amp; Direct Payments</a:t>
                      </a:r>
                      <a:endParaRPr lang="en-GU" sz="2800" dirty="0"/>
                    </a:p>
                  </a:txBody>
                  <a:tcPr/>
                </a:tc>
                <a:tc>
                  <a:txBody>
                    <a:bodyPr/>
                    <a:lstStyle/>
                    <a:p>
                      <a:r>
                        <a:rPr lang="en-US" sz="2800" dirty="0"/>
                        <a:t>41,574</a:t>
                      </a:r>
                      <a:endParaRPr lang="en-GU" sz="2800" dirty="0"/>
                    </a:p>
                  </a:txBody>
                  <a:tcPr/>
                </a:tc>
                <a:tc>
                  <a:txBody>
                    <a:bodyPr/>
                    <a:lstStyle/>
                    <a:p>
                      <a:r>
                        <a:rPr lang="en-US" sz="2800" dirty="0"/>
                        <a:t>557,814,544</a:t>
                      </a:r>
                    </a:p>
                  </a:txBody>
                  <a:tcPr/>
                </a:tc>
                <a:extLst>
                  <a:ext uri="{0D108BD9-81ED-4DB2-BD59-A6C34878D82A}">
                    <a16:rowId xmlns:a16="http://schemas.microsoft.com/office/drawing/2014/main" val="1754470707"/>
                  </a:ext>
                </a:extLst>
              </a:tr>
              <a:tr h="370840">
                <a:tc>
                  <a:txBody>
                    <a:bodyPr/>
                    <a:lstStyle/>
                    <a:p>
                      <a:r>
                        <a:rPr lang="en-US" sz="2800" dirty="0"/>
                        <a:t>Purchase Orders </a:t>
                      </a:r>
                      <a:endParaRPr lang="en-GU" sz="2800" dirty="0"/>
                    </a:p>
                  </a:txBody>
                  <a:tcPr/>
                </a:tc>
                <a:tc>
                  <a:txBody>
                    <a:bodyPr/>
                    <a:lstStyle/>
                    <a:p>
                      <a:endParaRPr lang="en-GU" sz="2800" dirty="0"/>
                    </a:p>
                  </a:txBody>
                  <a:tcPr/>
                </a:tc>
                <a:tc>
                  <a:txBody>
                    <a:bodyPr/>
                    <a:lstStyle/>
                    <a:p>
                      <a:endParaRPr lang="en-GU" sz="2800" dirty="0"/>
                    </a:p>
                  </a:txBody>
                  <a:tcPr/>
                </a:tc>
                <a:extLst>
                  <a:ext uri="{0D108BD9-81ED-4DB2-BD59-A6C34878D82A}">
                    <a16:rowId xmlns:a16="http://schemas.microsoft.com/office/drawing/2014/main" val="1838929872"/>
                  </a:ext>
                </a:extLst>
              </a:tr>
              <a:tr h="428752">
                <a:tc>
                  <a:txBody>
                    <a:bodyPr/>
                    <a:lstStyle/>
                    <a:p>
                      <a:r>
                        <a:rPr lang="en-US" sz="2800" dirty="0"/>
                        <a:t>Requisitions</a:t>
                      </a:r>
                      <a:endParaRPr lang="en-GU" sz="2800" dirty="0"/>
                    </a:p>
                  </a:txBody>
                  <a:tcPr/>
                </a:tc>
                <a:tc>
                  <a:txBody>
                    <a:bodyPr/>
                    <a:lstStyle/>
                    <a:p>
                      <a:endParaRPr lang="en-GU" sz="2800" dirty="0"/>
                    </a:p>
                  </a:txBody>
                  <a:tcPr/>
                </a:tc>
                <a:tc>
                  <a:txBody>
                    <a:bodyPr/>
                    <a:lstStyle/>
                    <a:p>
                      <a:endParaRPr lang="en-GU" sz="2800" dirty="0"/>
                    </a:p>
                  </a:txBody>
                  <a:tcPr/>
                </a:tc>
                <a:extLst>
                  <a:ext uri="{0D108BD9-81ED-4DB2-BD59-A6C34878D82A}">
                    <a16:rowId xmlns:a16="http://schemas.microsoft.com/office/drawing/2014/main" val="3848324420"/>
                  </a:ext>
                </a:extLst>
              </a:tr>
            </a:tbl>
          </a:graphicData>
        </a:graphic>
      </p:graphicFrame>
    </p:spTree>
    <p:extLst>
      <p:ext uri="{BB962C8B-B14F-4D97-AF65-F5344CB8AC3E}">
        <p14:creationId xmlns:p14="http://schemas.microsoft.com/office/powerpoint/2010/main" val="1375318895"/>
      </p:ext>
    </p:extLst>
  </p:cSld>
  <p:clrMapOvr>
    <a:masterClrMapping/>
  </p:clrMapOvr>
</p:sld>
</file>

<file path=ppt/theme/theme1.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Cambria">
      <a:majorFont>
        <a:latin typeface="Calibri" panose="020F0502020204030204"/>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A-Accounting-Needs-Assessment-FY20 (2020-07-17)" id="{538C695A-2929-441C-BD6C-4690FF878CB8}" vid="{622BD8A6-EC00-4E81-ADB3-C71E0A9A16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13A15AB3BEA2548BC985444004E3676" ma:contentTypeVersion="10" ma:contentTypeDescription="Create a new document." ma:contentTypeScope="" ma:versionID="c2e360d2b8db68e7a1119c5d2c15bb0b">
  <xsd:schema xmlns:xsd="http://www.w3.org/2001/XMLSchema" xmlns:xs="http://www.w3.org/2001/XMLSchema" xmlns:p="http://schemas.microsoft.com/office/2006/metadata/properties" xmlns:ns2="3bfbb9c0-f49b-403c-a653-78e53e06fbf3" xmlns:ns3="2916c9f3-e446-41e8-a9fd-3379d69f5e51" targetNamespace="http://schemas.microsoft.com/office/2006/metadata/properties" ma:root="true" ma:fieldsID="32df67596b8731be15da4ef04876728b" ns2:_="" ns3:_="">
    <xsd:import namespace="3bfbb9c0-f49b-403c-a653-78e53e06fbf3"/>
    <xsd:import namespace="2916c9f3-e446-41e8-a9fd-3379d69f5e5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fbb9c0-f49b-403c-a653-78e53e06fb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916c9f3-e446-41e8-a9fd-3379d69f5e5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2916c9f3-e446-41e8-a9fd-3379d69f5e51">
      <UserInfo>
        <DisplayName>Zeeshan Haider</DisplayName>
        <AccountId>12</AccountId>
        <AccountType/>
      </UserInfo>
      <UserInfo>
        <DisplayName>Brianna Harrington</DisplayName>
        <AccountId>21</AccountId>
        <AccountType/>
      </UserInfo>
      <UserInfo>
        <DisplayName>SharingLinks.328cb1fe-9d5d-4a1f-8a9a-34631f5829be.OrganizationEdit.a88120e7-2129-4b76-9bd4-7c1c89b8507d</DisplayName>
        <AccountId>27</AccountId>
        <AccountType/>
      </UserInfo>
      <UserInfo>
        <DisplayName>Everyone</DisplayName>
        <AccountId>10</AccountId>
        <AccountType/>
      </UserInfo>
      <UserInfo>
        <DisplayName>Ruth Samson</DisplayName>
        <AccountId>26</AccountId>
        <AccountType/>
      </UserInfo>
      <UserInfo>
        <DisplayName>Chantay Benitez</DisplayName>
        <AccountId>13</AccountId>
        <AccountType/>
      </UserInfo>
      <UserInfo>
        <DisplayName>Brian Welch</DisplayName>
        <AccountId>18</AccountId>
        <AccountType/>
      </UserInfo>
      <UserInfo>
        <DisplayName>James Soldier</DisplayName>
        <AccountId>19</AccountId>
        <AccountType/>
      </UserInfo>
      <UserInfo>
        <DisplayName>Jerry Dingle</DisplayName>
        <AccountId>20</AccountId>
        <AccountType/>
      </UserInfo>
      <UserInfo>
        <DisplayName>Kwaun Lin</DisplayName>
        <AccountId>9</AccountId>
        <AccountType/>
      </UserInfo>
      <UserInfo>
        <DisplayName>Keimmie Booth</DisplayName>
        <AccountId>23</AccountId>
        <AccountType/>
      </UserInfo>
      <UserInfo>
        <DisplayName>Brendan Hayes</DisplayName>
        <AccountId>29</AccountId>
        <AccountType/>
      </UserInfo>
      <UserInfo>
        <DisplayName>Aric Maddux</DisplayName>
        <AccountId>25</AccountId>
        <AccountType/>
      </UserInfo>
    </SharedWithUsers>
  </documentManagement>
</p:properties>
</file>

<file path=customXml/itemProps1.xml><?xml version="1.0" encoding="utf-8"?>
<ds:datastoreItem xmlns:ds="http://schemas.openxmlformats.org/officeDocument/2006/customXml" ds:itemID="{536354D0-9981-407C-A5F6-028D43927042}">
  <ds:schemaRefs>
    <ds:schemaRef ds:uri="http://schemas.microsoft.com/sharepoint/v3/contenttype/forms"/>
  </ds:schemaRefs>
</ds:datastoreItem>
</file>

<file path=customXml/itemProps2.xml><?xml version="1.0" encoding="utf-8"?>
<ds:datastoreItem xmlns:ds="http://schemas.openxmlformats.org/officeDocument/2006/customXml" ds:itemID="{1497EC94-75E9-41B7-A6BE-38DCA5CA43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fbb9c0-f49b-403c-a653-78e53e06fbf3"/>
    <ds:schemaRef ds:uri="2916c9f3-e446-41e8-a9fd-3379d69f5e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67F04EF-779A-43AA-84D8-DE5E52C3C0ED}">
  <ds:schemaRefs>
    <ds:schemaRef ds:uri="http://purl.org/dc/elements/1.1/"/>
    <ds:schemaRef ds:uri="http://purl.org/dc/terms/"/>
    <ds:schemaRef ds:uri="http://schemas.microsoft.com/office/infopath/2007/PartnerControls"/>
    <ds:schemaRef ds:uri="http://purl.org/dc/dcmitype/"/>
    <ds:schemaRef ds:uri="http://schemas.microsoft.com/office/2006/documentManagement/types"/>
    <ds:schemaRef ds:uri="http://schemas.openxmlformats.org/package/2006/metadata/core-properties"/>
    <ds:schemaRef ds:uri="http://schemas.microsoft.com/office/2006/metadata/properties"/>
    <ds:schemaRef ds:uri="2916c9f3-e446-41e8-a9fd-3379d69f5e51"/>
    <ds:schemaRef ds:uri="3bfbb9c0-f49b-403c-a653-78e53e06fbf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DOA</Template>
  <TotalTime>1185</TotalTime>
  <Words>405</Words>
  <Application>Microsoft Office PowerPoint</Application>
  <PresentationFormat>Widescreen</PresentationFormat>
  <Paragraphs>38</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Cambria</vt:lpstr>
      <vt:lpstr>Office Theme</vt:lpstr>
      <vt:lpstr>DOA Budget Hearing</vt:lpstr>
      <vt:lpstr>2026 – 2027 Priorities</vt:lpstr>
      <vt:lpstr>2026 - 2027 Challenges</vt:lpstr>
      <vt:lpstr>1H2026 General Fund Revenues</vt:lpstr>
      <vt:lpstr>1H2026 General Fund Expenditures</vt:lpstr>
      <vt:lpstr>FY27 Budget Request</vt:lpstr>
      <vt:lpstr>FY2026 DOA Activities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Deliverables Review</dc:title>
  <dc:creator>Theresa Rivers</dc:creator>
  <cp:lastModifiedBy>Theresa Rivers</cp:lastModifiedBy>
  <cp:revision>46</cp:revision>
  <cp:lastPrinted>2025-06-18T06:22:22Z</cp:lastPrinted>
  <dcterms:created xsi:type="dcterms:W3CDTF">2023-04-24T22:50:27Z</dcterms:created>
  <dcterms:modified xsi:type="dcterms:W3CDTF">2026-05-09T05:08:05Z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0x010100E13A15AB3BEA2548BC985444004E3676</vt:lpwstr>
  </property>
  <property fmtid="{D5CDD505-2E9C-101B-9397-08002B2CF9AE}" pid="3" name="MediaServiceImageTags">
    <vt:lpwstr/>
  </property>
</Properties>
</file>